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5" r:id="rId2"/>
    <p:sldId id="278" r:id="rId3"/>
    <p:sldId id="277" r:id="rId4"/>
    <p:sldId id="261" r:id="rId5"/>
    <p:sldId id="273" r:id="rId6"/>
    <p:sldId id="263" r:id="rId7"/>
    <p:sldId id="256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1" r:id="rId16"/>
    <p:sldId id="276" r:id="rId17"/>
    <p:sldId id="258" r:id="rId18"/>
    <p:sldId id="279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460699-868F-4B69-B355-E9A5678FEF8F}" v="5" dt="2025-05-22T11:30:54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5"/>
    <p:restoredTop sz="94694"/>
  </p:normalViewPr>
  <p:slideViewPr>
    <p:cSldViewPr snapToGrid="0" showGuides="1">
      <p:cViewPr varScale="1">
        <p:scale>
          <a:sx n="78" d="100"/>
          <a:sy n="78" d="100"/>
        </p:scale>
        <p:origin x="102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ien Stringer" userId="8ee3417c-697a-42bb-97d8-3a8dfdbf496e" providerId="ADAL" clId="{B9460699-868F-4B69-B355-E9A5678FEF8F}"/>
    <pc:docChg chg="undo custSel addSld delSld modSld sldOrd">
      <pc:chgData name="Josien Stringer" userId="8ee3417c-697a-42bb-97d8-3a8dfdbf496e" providerId="ADAL" clId="{B9460699-868F-4B69-B355-E9A5678FEF8F}" dt="2025-05-22T17:41:36.188" v="54" actId="2696"/>
      <pc:docMkLst>
        <pc:docMk/>
      </pc:docMkLst>
      <pc:sldChg chg="add">
        <pc:chgData name="Josien Stringer" userId="8ee3417c-697a-42bb-97d8-3a8dfdbf496e" providerId="ADAL" clId="{B9460699-868F-4B69-B355-E9A5678FEF8F}" dt="2025-05-22T11:30:43.246" v="50"/>
        <pc:sldMkLst>
          <pc:docMk/>
          <pc:sldMk cId="3491419150" sldId="258"/>
        </pc:sldMkLst>
      </pc:sldChg>
      <pc:sldChg chg="delSp mod">
        <pc:chgData name="Josien Stringer" userId="8ee3417c-697a-42bb-97d8-3a8dfdbf496e" providerId="ADAL" clId="{B9460699-868F-4B69-B355-E9A5678FEF8F}" dt="2025-05-22T10:53:06.261" v="49" actId="478"/>
        <pc:sldMkLst>
          <pc:docMk/>
          <pc:sldMk cId="2320310676" sldId="261"/>
        </pc:sldMkLst>
        <pc:spChg chg="del">
          <ac:chgData name="Josien Stringer" userId="8ee3417c-697a-42bb-97d8-3a8dfdbf496e" providerId="ADAL" clId="{B9460699-868F-4B69-B355-E9A5678FEF8F}" dt="2025-05-22T10:53:06.261" v="49" actId="478"/>
          <ac:spMkLst>
            <pc:docMk/>
            <pc:sldMk cId="2320310676" sldId="261"/>
            <ac:spMk id="4" creationId="{B9A527E8-3CA2-63F3-4865-F50C8F2142E5}"/>
          </ac:spMkLst>
        </pc:spChg>
      </pc:sldChg>
      <pc:sldChg chg="del">
        <pc:chgData name="Josien Stringer" userId="8ee3417c-697a-42bb-97d8-3a8dfdbf496e" providerId="ADAL" clId="{B9460699-868F-4B69-B355-E9A5678FEF8F}" dt="2025-05-22T10:52:50.927" v="48" actId="47"/>
        <pc:sldMkLst>
          <pc:docMk/>
          <pc:sldMk cId="984329996" sldId="262"/>
        </pc:sldMkLst>
      </pc:sldChg>
      <pc:sldChg chg="del">
        <pc:chgData name="Josien Stringer" userId="8ee3417c-697a-42bb-97d8-3a8dfdbf496e" providerId="ADAL" clId="{B9460699-868F-4B69-B355-E9A5678FEF8F}" dt="2025-05-22T10:52:04.905" v="37" actId="47"/>
        <pc:sldMkLst>
          <pc:docMk/>
          <pc:sldMk cId="2972916608" sldId="274"/>
        </pc:sldMkLst>
      </pc:sldChg>
      <pc:sldChg chg="addSp delSp modSp new del">
        <pc:chgData name="Josien Stringer" userId="8ee3417c-697a-42bb-97d8-3a8dfdbf496e" providerId="ADAL" clId="{B9460699-868F-4B69-B355-E9A5678FEF8F}" dt="2025-05-22T10:50:01.831" v="3" actId="680"/>
        <pc:sldMkLst>
          <pc:docMk/>
          <pc:sldMk cId="2108102491" sldId="277"/>
        </pc:sldMkLst>
        <pc:spChg chg="add del">
          <ac:chgData name="Josien Stringer" userId="8ee3417c-697a-42bb-97d8-3a8dfdbf496e" providerId="ADAL" clId="{B9460699-868F-4B69-B355-E9A5678FEF8F}" dt="2025-05-22T10:50:01.087" v="2"/>
          <ac:spMkLst>
            <pc:docMk/>
            <pc:sldMk cId="2108102491" sldId="277"/>
            <ac:spMk id="3" creationId="{85592B11-6B53-D17F-D124-116996DF1AA7}"/>
          </ac:spMkLst>
        </pc:spChg>
        <pc:graphicFrameChg chg="add mod">
          <ac:chgData name="Josien Stringer" userId="8ee3417c-697a-42bb-97d8-3a8dfdbf496e" providerId="ADAL" clId="{B9460699-868F-4B69-B355-E9A5678FEF8F}" dt="2025-05-22T10:50:01.087" v="2"/>
          <ac:graphicFrameMkLst>
            <pc:docMk/>
            <pc:sldMk cId="2108102491" sldId="277"/>
            <ac:graphicFrameMk id="4" creationId="{E65404FD-A1E0-CA70-84B6-8ECB9FB29D27}"/>
          </ac:graphicFrameMkLst>
        </pc:graphicFrameChg>
      </pc:sldChg>
      <pc:sldChg chg="addSp modSp new mod">
        <pc:chgData name="Josien Stringer" userId="8ee3417c-697a-42bb-97d8-3a8dfdbf496e" providerId="ADAL" clId="{B9460699-868F-4B69-B355-E9A5678FEF8F}" dt="2025-05-22T10:51:55.201" v="36" actId="1076"/>
        <pc:sldMkLst>
          <pc:docMk/>
          <pc:sldMk cId="3077777732" sldId="277"/>
        </pc:sldMkLst>
        <pc:spChg chg="mod">
          <ac:chgData name="Josien Stringer" userId="8ee3417c-697a-42bb-97d8-3a8dfdbf496e" providerId="ADAL" clId="{B9460699-868F-4B69-B355-E9A5678FEF8F}" dt="2025-05-22T10:51:28.919" v="33" actId="1076"/>
          <ac:spMkLst>
            <pc:docMk/>
            <pc:sldMk cId="3077777732" sldId="277"/>
            <ac:spMk id="2" creationId="{7B095C20-364F-54BB-FB25-30278BEF88FC}"/>
          </ac:spMkLst>
        </pc:spChg>
        <pc:spChg chg="mod">
          <ac:chgData name="Josien Stringer" userId="8ee3417c-697a-42bb-97d8-3a8dfdbf496e" providerId="ADAL" clId="{B9460699-868F-4B69-B355-E9A5678FEF8F}" dt="2025-05-22T10:51:32.360" v="34" actId="1076"/>
          <ac:spMkLst>
            <pc:docMk/>
            <pc:sldMk cId="3077777732" sldId="277"/>
            <ac:spMk id="3" creationId="{1BE69BAC-0C32-B2A7-E12E-316B00DADDDF}"/>
          </ac:spMkLst>
        </pc:spChg>
        <pc:graphicFrameChg chg="add mod modGraphic">
          <ac:chgData name="Josien Stringer" userId="8ee3417c-697a-42bb-97d8-3a8dfdbf496e" providerId="ADAL" clId="{B9460699-868F-4B69-B355-E9A5678FEF8F}" dt="2025-05-22T10:51:55.201" v="36" actId="1076"/>
          <ac:graphicFrameMkLst>
            <pc:docMk/>
            <pc:sldMk cId="3077777732" sldId="277"/>
            <ac:graphicFrameMk id="5" creationId="{F3665DBC-412D-C077-1661-5A99869029D3}"/>
          </ac:graphicFrameMkLst>
        </pc:graphicFrameChg>
      </pc:sldChg>
      <pc:sldChg chg="modSp new mod">
        <pc:chgData name="Josien Stringer" userId="8ee3417c-697a-42bb-97d8-3a8dfdbf496e" providerId="ADAL" clId="{B9460699-868F-4B69-B355-E9A5678FEF8F}" dt="2025-05-22T10:52:41.573" v="47" actId="1076"/>
        <pc:sldMkLst>
          <pc:docMk/>
          <pc:sldMk cId="1822833188" sldId="278"/>
        </pc:sldMkLst>
        <pc:spChg chg="mod">
          <ac:chgData name="Josien Stringer" userId="8ee3417c-697a-42bb-97d8-3a8dfdbf496e" providerId="ADAL" clId="{B9460699-868F-4B69-B355-E9A5678FEF8F}" dt="2025-05-22T10:52:38.165" v="46" actId="1076"/>
          <ac:spMkLst>
            <pc:docMk/>
            <pc:sldMk cId="1822833188" sldId="278"/>
            <ac:spMk id="2" creationId="{3186584A-ED88-69FC-1F77-F7013A9C4582}"/>
          </ac:spMkLst>
        </pc:spChg>
        <pc:spChg chg="mod">
          <ac:chgData name="Josien Stringer" userId="8ee3417c-697a-42bb-97d8-3a8dfdbf496e" providerId="ADAL" clId="{B9460699-868F-4B69-B355-E9A5678FEF8F}" dt="2025-05-22T10:52:41.573" v="47" actId="1076"/>
          <ac:spMkLst>
            <pc:docMk/>
            <pc:sldMk cId="1822833188" sldId="278"/>
            <ac:spMk id="3" creationId="{BD3815BB-8F97-DD9A-1BEB-72A8F4A3ECCC}"/>
          </ac:spMkLst>
        </pc:spChg>
      </pc:sldChg>
      <pc:sldChg chg="add">
        <pc:chgData name="Josien Stringer" userId="8ee3417c-697a-42bb-97d8-3a8dfdbf496e" providerId="ADAL" clId="{B9460699-868F-4B69-B355-E9A5678FEF8F}" dt="2025-05-22T11:30:43.246" v="50"/>
        <pc:sldMkLst>
          <pc:docMk/>
          <pc:sldMk cId="796594523" sldId="279"/>
        </pc:sldMkLst>
      </pc:sldChg>
      <pc:sldChg chg="add del ord">
        <pc:chgData name="Josien Stringer" userId="8ee3417c-697a-42bb-97d8-3a8dfdbf496e" providerId="ADAL" clId="{B9460699-868F-4B69-B355-E9A5678FEF8F}" dt="2025-05-22T17:41:36.188" v="54" actId="2696"/>
        <pc:sldMkLst>
          <pc:docMk/>
          <pc:sldMk cId="819865695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549E0-567A-AC4B-BD97-5E3089A92C9F}" type="datetimeFigureOut">
              <a:rPr lang="nl-NL" smtClean="0"/>
              <a:t>22-5-2025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33DC6-4837-7949-8E5E-23D1C9E29C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1708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Ambitie: we werken integraal samen!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33DC6-4837-7949-8E5E-23D1C9E29C1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270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Zichtbaarheid en herkenbaarheid: ambitieplan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33DC6-4837-7949-8E5E-23D1C9E29C1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2455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Welkomstbord op de Veerdam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33DC6-4837-7949-8E5E-23D1C9E29C1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773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Strandovergang bebording: veiligheid en informatie voorziening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33DC6-4837-7949-8E5E-23D1C9E29C1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687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Educatie : Landelijke NP acties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33DC6-4837-7949-8E5E-23D1C9E29C1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1510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Doelgroepen: eilanders, recreanten, jongeren/scholen, vrijwilligers</a:t>
            </a:r>
          </a:p>
          <a:p>
            <a:r>
              <a:rPr lang="nl-NL" dirty="0"/>
              <a:t>Komt voort uit ambitieplan!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33DC6-4837-7949-8E5E-23D1C9E29C1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384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 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D8B3CC26-698B-17FA-F02E-BB5FD9019C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22" name="Afbeelding 21" descr="Afbeelding met Amber, patroon, lijn, kromme lijn&#10;&#10;Door AI gegenereerde inhoud is mogelijk onjuist.">
            <a:extLst>
              <a:ext uri="{FF2B5EF4-FFF2-40B4-BE49-F238E27FC236}">
                <a16:creationId xmlns:a16="http://schemas.microsoft.com/office/drawing/2014/main" id="{F3C517A6-88F0-93A3-0897-D6683B5177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686288" cy="2335427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B6578516-0D9A-4F16-604B-DDB7A9D1C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1348" y="3823251"/>
            <a:ext cx="9092701" cy="735191"/>
          </a:xfrm>
          <a:prstGeom prst="rect">
            <a:avLst/>
          </a:prstGeom>
        </p:spPr>
        <p:txBody>
          <a:bodyPr/>
          <a:lstStyle>
            <a:lvl1pPr>
              <a:defRPr sz="6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Klik en vul een titel in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2B8D7360-7D97-7DCD-61CC-11F5F8324C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1348" y="4795024"/>
            <a:ext cx="9093200" cy="10311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8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sz="2800" b="0" i="0" baseline="0" dirty="0"/>
              <a:t>Klik en vul een subtitel in</a:t>
            </a:r>
          </a:p>
        </p:txBody>
      </p:sp>
      <p:sp>
        <p:nvSpPr>
          <p:cNvPr id="28" name="Tijdelijke aanduiding voor afbeelding 9">
            <a:extLst>
              <a:ext uri="{FF2B5EF4-FFF2-40B4-BE49-F238E27FC236}">
                <a16:creationId xmlns:a16="http://schemas.microsoft.com/office/drawing/2014/main" id="{F88EF584-3F56-8626-A6E5-F89D9D2FE7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505713" y="4522574"/>
            <a:ext cx="686287" cy="23354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8D27447-6722-C01C-F856-FC501F2F51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" y="214"/>
            <a:ext cx="685800" cy="23352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  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FD2D2B2-50E0-04B8-89C2-69618D81B5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4013" y="796925"/>
            <a:ext cx="2262187" cy="234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VUL HIER HET ONDERWERP IN</a:t>
            </a:r>
          </a:p>
        </p:txBody>
      </p:sp>
    </p:spTree>
    <p:extLst>
      <p:ext uri="{BB962C8B-B14F-4D97-AF65-F5344CB8AC3E}">
        <p14:creationId xmlns:p14="http://schemas.microsoft.com/office/powerpoint/2010/main" val="3186453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 Titel tekst -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6E1837A2-804B-10BB-16EC-640701605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400" y="1371600"/>
            <a:ext cx="12189600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01EC3B70-09CE-6386-B982-1BEC01B458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242" y="1873405"/>
            <a:ext cx="8184995" cy="1022195"/>
          </a:xfrm>
          <a:prstGeom prst="rect">
            <a:avLst/>
          </a:prstGeom>
        </p:spPr>
        <p:txBody>
          <a:bodyPr anchor="b"/>
          <a:lstStyle>
            <a:lvl1pPr>
              <a:defRPr sz="3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Klik hier voor een titel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5A21288-62B4-9C9E-5EF4-1F51D190A5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126" y="3122341"/>
            <a:ext cx="8185111" cy="3133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 kern="18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9144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3716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hier om platte tekst in de vullen. Platte tekst. </a:t>
            </a:r>
          </a:p>
        </p:txBody>
      </p:sp>
      <p:pic>
        <p:nvPicPr>
          <p:cNvPr id="16" name="Afbeelding 15" descr="Afbeelding met Amber, patroon, lijn, kromme lijn&#10;&#10;Door AI gegenereerde inhoud is mogelijk onjuist.">
            <a:extLst>
              <a:ext uri="{FF2B5EF4-FFF2-40B4-BE49-F238E27FC236}">
                <a16:creationId xmlns:a16="http://schemas.microsoft.com/office/drawing/2014/main" id="{0A0C3E77-40E2-AE01-CECB-D0FF706039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6288" cy="2335427"/>
          </a:xfrm>
          <a:prstGeom prst="rect">
            <a:avLst/>
          </a:prstGeom>
        </p:spPr>
      </p:pic>
      <p:pic>
        <p:nvPicPr>
          <p:cNvPr id="17" name="Afbeelding 16" descr="Afbeelding met zwart-wit, patroon, Symmetrie, lijn&#10;&#10;Door AI gegenereerde inhoud is mogelijk onjuist.">
            <a:extLst>
              <a:ext uri="{FF2B5EF4-FFF2-40B4-BE49-F238E27FC236}">
                <a16:creationId xmlns:a16="http://schemas.microsoft.com/office/drawing/2014/main" id="{98E09D5B-1CCD-AD55-6D63-E9CC432F52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05713" y="4522575"/>
            <a:ext cx="686287" cy="2335424"/>
          </a:xfrm>
          <a:prstGeom prst="rect">
            <a:avLst/>
          </a:prstGeom>
        </p:spPr>
      </p:pic>
      <p:sp>
        <p:nvSpPr>
          <p:cNvPr id="2" name="Tijdelijke aanduiding voor tekst 5">
            <a:extLst>
              <a:ext uri="{FF2B5EF4-FFF2-40B4-BE49-F238E27FC236}">
                <a16:creationId xmlns:a16="http://schemas.microsoft.com/office/drawing/2014/main" id="{07788625-18E7-219E-2875-FDD59E1A94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4013" y="796925"/>
            <a:ext cx="2262187" cy="234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VUL HIER HET ONDERWERP IN</a:t>
            </a:r>
          </a:p>
        </p:txBody>
      </p:sp>
    </p:spTree>
    <p:extLst>
      <p:ext uri="{BB962C8B-B14F-4D97-AF65-F5344CB8AC3E}">
        <p14:creationId xmlns:p14="http://schemas.microsoft.com/office/powerpoint/2010/main" val="574130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 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1">
            <a:extLst>
              <a:ext uri="{FF2B5EF4-FFF2-40B4-BE49-F238E27FC236}">
                <a16:creationId xmlns:a16="http://schemas.microsoft.com/office/drawing/2014/main" id="{08DB3C00-218C-E33A-4F62-71FBE1E70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242" y="1873405"/>
            <a:ext cx="8184995" cy="1022195"/>
          </a:xfrm>
          <a:prstGeom prst="rect">
            <a:avLst/>
          </a:prstGeom>
        </p:spPr>
        <p:txBody>
          <a:bodyPr anchor="b"/>
          <a:lstStyle>
            <a:lvl1pPr>
              <a:defRPr sz="38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Klik hier voor een titel</a:t>
            </a:r>
          </a:p>
        </p:txBody>
      </p:sp>
      <p:sp>
        <p:nvSpPr>
          <p:cNvPr id="10" name="Tijdelijke aanduiding voor tekst 13">
            <a:extLst>
              <a:ext uri="{FF2B5EF4-FFF2-40B4-BE49-F238E27FC236}">
                <a16:creationId xmlns:a16="http://schemas.microsoft.com/office/drawing/2014/main" id="{E880D603-E267-5ACC-12B5-1E667B1D51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126" y="3122341"/>
            <a:ext cx="8185111" cy="3133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sz="1600" kern="1800" baseline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Font typeface="Wingdings" pitchFamily="2" charset="2"/>
              <a:buChar char="§"/>
              <a:defRPr sz="1800" baseline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defRPr>
            </a:lvl2pPr>
            <a:lvl3pPr marL="9144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3716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 hier voor een opsomming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3345CD8-3360-79D9-827B-23167E55CA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505713" y="4522575"/>
            <a:ext cx="686286" cy="2335424"/>
          </a:xfrm>
          <a:prstGeom prst="rect">
            <a:avLst/>
          </a:prstGeom>
        </p:spPr>
      </p:pic>
      <p:sp>
        <p:nvSpPr>
          <p:cNvPr id="2" name="Tijdelijke aanduiding voor tekst 5">
            <a:extLst>
              <a:ext uri="{FF2B5EF4-FFF2-40B4-BE49-F238E27FC236}">
                <a16:creationId xmlns:a16="http://schemas.microsoft.com/office/drawing/2014/main" id="{1ECC3E20-F3B0-2E9B-AC24-AE88818754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4013" y="796925"/>
            <a:ext cx="2262187" cy="234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VUL HIER HET ONDERWERP IN</a:t>
            </a:r>
          </a:p>
        </p:txBody>
      </p:sp>
    </p:spTree>
    <p:extLst>
      <p:ext uri="{BB962C8B-B14F-4D97-AF65-F5344CB8AC3E}">
        <p14:creationId xmlns:p14="http://schemas.microsoft.com/office/powerpoint/2010/main" val="10138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20C290DB-A229-C151-F439-5C45B6D35B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16737" y="1873405"/>
            <a:ext cx="5274601" cy="4984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nl-NL" dirty="0"/>
              <a:t>Plaats hier een afbeelding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0B4BF6F2-995D-6FAE-C7B9-96AF0853D5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243" y="1873405"/>
            <a:ext cx="4939989" cy="1022195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Klik hier voor een titel</a:t>
            </a:r>
          </a:p>
        </p:txBody>
      </p:sp>
      <p:sp>
        <p:nvSpPr>
          <p:cNvPr id="5" name="Tijdelijke aanduiding voor tekst 13">
            <a:extLst>
              <a:ext uri="{FF2B5EF4-FFF2-40B4-BE49-F238E27FC236}">
                <a16:creationId xmlns:a16="http://schemas.microsoft.com/office/drawing/2014/main" id="{BBDCB5BB-DB59-92E2-1839-67CC24D367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127" y="3122341"/>
            <a:ext cx="4939990" cy="3133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 kern="1800" baseline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9144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3716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hier om platte tekst in de vullen. Platte tekst. 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B20EAC23-7792-4351-B916-D08C6FABCF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 hasCustomPrompt="1"/>
          </p:nvPr>
        </p:nvSpPr>
        <p:spPr>
          <a:xfrm>
            <a:off x="11505713" y="4522574"/>
            <a:ext cx="686287" cy="23354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  </a:t>
            </a:r>
          </a:p>
        </p:txBody>
      </p:sp>
      <p:sp>
        <p:nvSpPr>
          <p:cNvPr id="2" name="Tijdelijke aanduiding voor tekst 5">
            <a:extLst>
              <a:ext uri="{FF2B5EF4-FFF2-40B4-BE49-F238E27FC236}">
                <a16:creationId xmlns:a16="http://schemas.microsoft.com/office/drawing/2014/main" id="{1065308C-91FA-7AA2-D0E6-30115E0118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4013" y="796925"/>
            <a:ext cx="2262187" cy="234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VUL HIER HET ONDERWERP IN</a:t>
            </a:r>
          </a:p>
        </p:txBody>
      </p:sp>
    </p:spTree>
    <p:extLst>
      <p:ext uri="{BB962C8B-B14F-4D97-AF65-F5344CB8AC3E}">
        <p14:creationId xmlns:p14="http://schemas.microsoft.com/office/powerpoint/2010/main" val="2856983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 Tekst en grafiek of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1">
            <a:extLst>
              <a:ext uri="{FF2B5EF4-FFF2-40B4-BE49-F238E27FC236}">
                <a16:creationId xmlns:a16="http://schemas.microsoft.com/office/drawing/2014/main" id="{0B4BF6F2-995D-6FAE-C7B9-96AF0853D5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243" y="1873405"/>
            <a:ext cx="4939989" cy="1022195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Klik hier voor een titel</a:t>
            </a:r>
          </a:p>
        </p:txBody>
      </p:sp>
      <p:sp>
        <p:nvSpPr>
          <p:cNvPr id="5" name="Tijdelijke aanduiding voor tekst 13">
            <a:extLst>
              <a:ext uri="{FF2B5EF4-FFF2-40B4-BE49-F238E27FC236}">
                <a16:creationId xmlns:a16="http://schemas.microsoft.com/office/drawing/2014/main" id="{BBDCB5BB-DB59-92E2-1839-67CC24D367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127" y="3122341"/>
            <a:ext cx="4939990" cy="3133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 kern="1800" baseline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9144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3716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hier om platte tekst in de vullen. Platte tekst. </a:t>
            </a:r>
          </a:p>
        </p:txBody>
      </p:sp>
      <p:sp>
        <p:nvSpPr>
          <p:cNvPr id="6" name="Tijdelijke aanduiding voor grafiek 5">
            <a:extLst>
              <a:ext uri="{FF2B5EF4-FFF2-40B4-BE49-F238E27FC236}">
                <a16:creationId xmlns:a16="http://schemas.microsoft.com/office/drawing/2014/main" id="{A8BA0112-13DF-CB32-407B-277DDB27C023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916737" y="1371600"/>
            <a:ext cx="5275262" cy="5486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Tx/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Plaats hier een grafiek of diagram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D3BBC73-C088-D158-56BE-4539AD714B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11505713" y="4522575"/>
            <a:ext cx="686286" cy="2335424"/>
          </a:xfrm>
          <a:prstGeom prst="rect">
            <a:avLst/>
          </a:prstGeom>
        </p:spPr>
      </p:pic>
      <p:sp>
        <p:nvSpPr>
          <p:cNvPr id="2" name="Tijdelijke aanduiding voor tekst 5">
            <a:extLst>
              <a:ext uri="{FF2B5EF4-FFF2-40B4-BE49-F238E27FC236}">
                <a16:creationId xmlns:a16="http://schemas.microsoft.com/office/drawing/2014/main" id="{391E9D6F-4459-F41C-768D-78FCFF2C13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4013" y="796925"/>
            <a:ext cx="2262187" cy="234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VUL HIER HET ONDERWERP IN</a:t>
            </a:r>
          </a:p>
        </p:txBody>
      </p:sp>
    </p:spTree>
    <p:extLst>
      <p:ext uri="{BB962C8B-B14F-4D97-AF65-F5344CB8AC3E}">
        <p14:creationId xmlns:p14="http://schemas.microsoft.com/office/powerpoint/2010/main" val="312647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88B5E-8FE3-14F9-70E4-1400403B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BFF679-1F6E-17D6-EE73-B9688CF87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768DFB-9D7A-44BC-5A9A-26122A228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FD86E-2AD0-4C7E-A28C-4DBB7E72AE98}" type="datetimeFigureOut">
              <a:rPr lang="nl-NL" smtClean="0"/>
              <a:t>22-5-2025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B192AC-03D0-ACD2-66F2-DF92122AE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39CA13-8913-738D-B46E-F79C1AF35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466B-8DAD-4A84-88BB-F69AE42CF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4067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943A26-91C8-3CCF-ADDB-6C6B4F134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31C389-36FE-3EC9-7E4A-C2203464B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CD3712-866E-3E8B-7FE2-80380AB2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FD86E-2AD0-4C7E-A28C-4DBB7E72AE98}" type="datetimeFigureOut">
              <a:rPr lang="nl-NL" smtClean="0"/>
              <a:t>22-5-2025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613C38-3C4E-FF83-DE46-DD45724FF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EF5F19-0021-CCC5-D0AC-2BD4D1AA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466B-8DAD-4A84-88BB-F69AE42CF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04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F17AA78-5016-1074-0B45-1EF682ED4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FD86E-2AD0-4C7E-A28C-4DBB7E72AE98}" type="datetimeFigureOut">
              <a:rPr lang="nl-NL" smtClean="0"/>
              <a:t>22-5-2025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83F94CC-C883-A4E6-B362-6C52EE97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B3A8BC-5756-6F29-EB6B-1F75C647F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466B-8DAD-4A84-88BB-F69AE42CF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2623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Amber, patroon, lijn, kromme lijn&#10;&#10;Door AI gegenereerde inhoud is mogelijk onjuist.">
            <a:extLst>
              <a:ext uri="{FF2B5EF4-FFF2-40B4-BE49-F238E27FC236}">
                <a16:creationId xmlns:a16="http://schemas.microsoft.com/office/drawing/2014/main" id="{9A68B7BB-9CFB-B6EF-AE7B-4F336D9D253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686288" cy="2335427"/>
          </a:xfrm>
          <a:prstGeom prst="rect">
            <a:avLst/>
          </a:prstGeom>
        </p:spPr>
      </p:pic>
      <p:pic>
        <p:nvPicPr>
          <p:cNvPr id="6" name="Afbeelding 5" descr="Afbeelding met Graphics, schermopname, grafische vormgeving, Lettertype&#10;&#10;Door AI gegenereerde inhoud is mogelijk onjuist.">
            <a:extLst>
              <a:ext uri="{FF2B5EF4-FFF2-40B4-BE49-F238E27FC236}">
                <a16:creationId xmlns:a16="http://schemas.microsoft.com/office/drawing/2014/main" id="{9FC13B88-0B73-B5D9-8EA4-1AAB6B21FD6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6289" y="97766"/>
            <a:ext cx="5112628" cy="12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1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buitenshuis, wolk, hemel, strand&#10;&#10;Door AI gegenereerde inhoud is mogelijk onjuist.">
            <a:extLst>
              <a:ext uri="{FF2B5EF4-FFF2-40B4-BE49-F238E27FC236}">
                <a16:creationId xmlns:a16="http://schemas.microsoft.com/office/drawing/2014/main" id="{C2F6B624-DCEB-755B-4EEC-D9C6E264A9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42" r="242"/>
          <a:stretch>
            <a:fillRect/>
          </a:stretch>
        </p:blipFill>
        <p:spPr>
          <a:xfrm>
            <a:off x="-487" y="1371386"/>
            <a:ext cx="12192000" cy="54864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984EF60-EE5E-1407-C34A-21D2256F0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847" y="1938698"/>
            <a:ext cx="9092701" cy="735191"/>
          </a:xfrm>
        </p:spPr>
        <p:txBody>
          <a:bodyPr/>
          <a:lstStyle/>
          <a:p>
            <a:pPr algn="ctr"/>
            <a:r>
              <a:rPr lang="nl-NL" sz="5400" dirty="0"/>
              <a:t>Overleg Orgaan Vergadering 22 mei 2025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0DE993B6-2BD6-F6A4-E641-969DF0708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B5B653A-061E-793B-D284-190665B4AE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520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wolk, hemel, gras&#10;&#10;Door AI gegenereerde inhoud is mogelijk onjuist.">
            <a:extLst>
              <a:ext uri="{FF2B5EF4-FFF2-40B4-BE49-F238E27FC236}">
                <a16:creationId xmlns:a16="http://schemas.microsoft.com/office/drawing/2014/main" id="{B4CF5D9F-37CB-9B55-1201-C0D9B9E5A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19" y="1378656"/>
            <a:ext cx="6870020" cy="515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37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buitenshuis, kaart, teken&#10;&#10;Door AI gegenereerde inhoud is mogelijk onjuist.">
            <a:extLst>
              <a:ext uri="{FF2B5EF4-FFF2-40B4-BE49-F238E27FC236}">
                <a16:creationId xmlns:a16="http://schemas.microsoft.com/office/drawing/2014/main" id="{00FD1B58-5CB0-6269-BBD8-975653256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919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E8CDC4C-9C83-5EA4-58D9-A23E5391F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677" y="0"/>
            <a:ext cx="4844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0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44E4B01-1C48-E5FD-0EDE-75E204411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257" y="0"/>
            <a:ext cx="4879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0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C78245B-4269-0D46-A760-48B0254B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55" y="1371959"/>
            <a:ext cx="5275262" cy="1022195"/>
          </a:xfrm>
        </p:spPr>
        <p:txBody>
          <a:bodyPr/>
          <a:lstStyle/>
          <a:p>
            <a:r>
              <a:rPr lang="nl-NL" dirty="0"/>
              <a:t>Jaarverslag 2024 en Jaarplan 2025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B3D76CD-0082-7605-24C1-564DA83FC7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1127" y="2709386"/>
            <a:ext cx="4939990" cy="31334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Samenwerking eilander scholen (PO en VO) en </a:t>
            </a:r>
            <a:r>
              <a:rPr lang="nl-NL" sz="1800" dirty="0" err="1"/>
              <a:t>Lytje</a:t>
            </a:r>
            <a:r>
              <a:rPr lang="nl-NL" sz="1800" dirty="0"/>
              <a:t> Willem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Landelijke </a:t>
            </a:r>
            <a:r>
              <a:rPr lang="nl-NL" sz="1800" dirty="0" err="1"/>
              <a:t>Schelpenteldag</a:t>
            </a: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Nieuwe familie speurtocht: Vogel het Uit!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Vrijwilligers inspiratie/bijscholing dag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Gastheren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Duurzaam toerisme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Vertaling website (Engels, Duits, Fries)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Wekgroep Communicatie &amp; Educatie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Schitterend Schiermonnikoog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DFAC5ACC-CC1D-2CFB-9B2C-1AFB277FE7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9AA832E-09DC-5CE6-782D-0E375947CD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afbeelding 9" descr="Afbeelding met bloem, plant, tekst, vogel&#10;&#10;Door AI gegenereerde inhoud is mogelijk onjuist.">
            <a:extLst>
              <a:ext uri="{FF2B5EF4-FFF2-40B4-BE49-F238E27FC236}">
                <a16:creationId xmlns:a16="http://schemas.microsoft.com/office/drawing/2014/main" id="{A7C18B43-B809-8754-80BC-A1193D93FC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b="4545"/>
          <a:stretch>
            <a:fillRect/>
          </a:stretch>
        </p:blipFill>
        <p:spPr>
          <a:xfrm>
            <a:off x="6916738" y="0"/>
            <a:ext cx="5275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78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845CAE3-2E1E-5F95-F819-8E77BE25D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684" y="1651228"/>
            <a:ext cx="9759062" cy="48307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942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gras, hemel, buitenshuis&#10;&#10;Door AI gegenereerde inhoud is mogelijk onjuist.">
            <a:extLst>
              <a:ext uri="{FF2B5EF4-FFF2-40B4-BE49-F238E27FC236}">
                <a16:creationId xmlns:a16="http://schemas.microsoft.com/office/drawing/2014/main" id="{EF3E4488-E9A1-B946-E061-B31B0713D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381" y="0"/>
            <a:ext cx="6528619" cy="652861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033633-0D3A-5CE9-5D41-8A18643CA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196" y="4084004"/>
            <a:ext cx="1727572" cy="167676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EFCC1A0-1CB4-941C-6689-D65E41863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791" y="1876521"/>
            <a:ext cx="8184995" cy="102219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EA29AB8-3EE3-4CC3-8DB9-7B9BB63B1D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8675" y="3146921"/>
            <a:ext cx="8185111" cy="3133492"/>
          </a:xfrm>
        </p:spPr>
        <p:txBody>
          <a:bodyPr/>
          <a:lstStyle/>
          <a:p>
            <a:r>
              <a:rPr lang="nl-NL" sz="2400" dirty="0"/>
              <a:t>www.redonzenationaleparken.nl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75D0385-D1E7-6C8F-7A0F-FF1A16E3A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457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0CCB5-9A80-A9FE-C877-6F5EE05F2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242" y="1676401"/>
            <a:ext cx="8184995" cy="784860"/>
          </a:xfrm>
        </p:spPr>
        <p:txBody>
          <a:bodyPr/>
          <a:lstStyle/>
          <a:p>
            <a:r>
              <a:rPr lang="nl-NL" dirty="0"/>
              <a:t>Financiën NP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E20450-3BE7-F26E-D355-0B84680EDD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/>
            <a:r>
              <a:rPr lang="nl-NL" dirty="0"/>
              <a:t>Jaarlijks aanvraag boekjaarsubsidie van de Provincie  (120.000 euro)</a:t>
            </a:r>
          </a:p>
          <a:p>
            <a:pPr marL="285750" indent="-285750"/>
            <a:r>
              <a:rPr lang="nl-NL" dirty="0"/>
              <a:t>Tot 1 april 2025 Rijksmiddelen via subsidie (150.000 euro gemiddeld per jaar)</a:t>
            </a:r>
          </a:p>
          <a:p>
            <a:pPr marL="285750" indent="-285750"/>
            <a:r>
              <a:rPr lang="nl-NL" dirty="0"/>
              <a:t>Vanaf 1 april 2025 tot 31 december 2026 via Doeluitkering Provincie (343.000 euro)</a:t>
            </a:r>
          </a:p>
          <a:p>
            <a:pPr marL="285750" indent="-285750"/>
            <a:r>
              <a:rPr lang="nl-NL" dirty="0"/>
              <a:t>Voor 2026 reservering van 230.000 euro via begroting 2026 </a:t>
            </a:r>
          </a:p>
          <a:p>
            <a:pPr marL="285750" indent="-285750"/>
            <a:r>
              <a:rPr lang="nl-NL" dirty="0"/>
              <a:t>Voor 2025 een aanvulling op aanvraag boekjaarsubsidie van 113.000 euro</a:t>
            </a:r>
          </a:p>
          <a:p>
            <a:pPr marL="285750" indent="-285750"/>
            <a:r>
              <a:rPr lang="nl-NL" dirty="0"/>
              <a:t>Na fiat Overleg Orgaan wordt deze morgen – eventueel gewijzigd - ingeleverd</a:t>
            </a:r>
          </a:p>
          <a:p>
            <a:pPr marL="285750" indent="-285750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1419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EF951-CC0D-A435-A6EB-08C12D845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0ABBE-2276-EA25-D3A0-45D2BC4D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242" y="1402081"/>
            <a:ext cx="8184995" cy="769620"/>
          </a:xfrm>
        </p:spPr>
        <p:txBody>
          <a:bodyPr/>
          <a:lstStyle/>
          <a:p>
            <a:r>
              <a:rPr lang="nl-NL" dirty="0"/>
              <a:t>Voorstel extra inzet in 2025 op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41E6F9-E5C0-B09D-B9B6-92F3BF5E3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/>
            <a:r>
              <a:rPr lang="nl-NL" dirty="0"/>
              <a:t>Intensivering Communicatie &amp; Educatie (IVN loonkosten)		30.000</a:t>
            </a:r>
          </a:p>
          <a:p>
            <a:pPr marL="285750" indent="-285750"/>
            <a:r>
              <a:rPr lang="nl-NL" dirty="0"/>
              <a:t>Voel je welkom in het Nationaal Park				35.000</a:t>
            </a:r>
          </a:p>
          <a:p>
            <a:pPr marL="285750" indent="-285750"/>
            <a:r>
              <a:rPr lang="nl-NL" dirty="0"/>
              <a:t>Samenwerking Nationale Parken				 5.000</a:t>
            </a:r>
          </a:p>
          <a:p>
            <a:pPr marL="285750" indent="-285750"/>
            <a:r>
              <a:rPr lang="nl-NL" dirty="0"/>
              <a:t>Projecten 						43.000</a:t>
            </a:r>
          </a:p>
          <a:p>
            <a:pPr marL="285750" indent="-285750"/>
            <a:r>
              <a:rPr lang="nl-NL" dirty="0"/>
              <a:t>- uitvoering maaipilot				25.000</a:t>
            </a:r>
          </a:p>
          <a:p>
            <a:pPr marL="285750" indent="-285750"/>
            <a:r>
              <a:rPr lang="nl-NL" dirty="0"/>
              <a:t>- begeleiding begrazing				 8.000</a:t>
            </a:r>
          </a:p>
          <a:p>
            <a:pPr marL="285750" indent="-285750"/>
            <a:r>
              <a:rPr lang="nl-NL" dirty="0"/>
              <a:t>- meten is weten; betere geleiding bezoekers		10.000</a:t>
            </a:r>
          </a:p>
          <a:p>
            <a:pPr marL="285750" indent="-285750"/>
            <a:r>
              <a:rPr lang="nl-NL" dirty="0"/>
              <a:t>Totaal 							113.000</a:t>
            </a:r>
          </a:p>
          <a:p>
            <a:pPr marL="285750" indent="-285750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6594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86584A-ED88-69FC-1F77-F7013A9C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242" y="1391624"/>
            <a:ext cx="8184995" cy="1022195"/>
          </a:xfrm>
        </p:spPr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3815BB-8F97-DD9A-1BEB-72A8F4A3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1126" y="2493077"/>
            <a:ext cx="8185111" cy="3133492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Opening/voorgenomen bezuinigingen LVVN</a:t>
            </a:r>
          </a:p>
          <a:p>
            <a:pPr marL="285750" indent="-285750">
              <a:buFontTx/>
              <a:buChar char="-"/>
            </a:pPr>
            <a:r>
              <a:rPr lang="nl-NL" dirty="0"/>
              <a:t>Mededelingen</a:t>
            </a:r>
          </a:p>
          <a:p>
            <a:pPr marL="285750" indent="-285750">
              <a:buFontTx/>
              <a:buChar char="-"/>
            </a:pPr>
            <a:r>
              <a:rPr lang="nl-NL" dirty="0"/>
              <a:t>Ingekomen stukken</a:t>
            </a:r>
          </a:p>
          <a:p>
            <a:pPr marL="285750" indent="-285750">
              <a:buFontTx/>
              <a:buChar char="-"/>
            </a:pPr>
            <a:r>
              <a:rPr lang="nl-NL" dirty="0"/>
              <a:t>Communicatie en Educatie</a:t>
            </a:r>
          </a:p>
          <a:p>
            <a:pPr marL="285750" indent="-285750">
              <a:buFontTx/>
              <a:buChar char="-"/>
            </a:pPr>
            <a:r>
              <a:rPr lang="nl-NL" dirty="0"/>
              <a:t>Begrazing</a:t>
            </a:r>
          </a:p>
          <a:p>
            <a:pPr marL="285750" indent="-285750">
              <a:buFontTx/>
              <a:buChar char="-"/>
            </a:pPr>
            <a:r>
              <a:rPr lang="nl-NL" dirty="0"/>
              <a:t>Maaipilot</a:t>
            </a:r>
          </a:p>
          <a:p>
            <a:pPr marL="285750" indent="-285750">
              <a:buFontTx/>
              <a:buChar char="-"/>
            </a:pPr>
            <a:r>
              <a:rPr lang="nl-NL" dirty="0"/>
              <a:t>Integraal Water Plan</a:t>
            </a:r>
          </a:p>
          <a:p>
            <a:pPr marL="285750" indent="-285750">
              <a:buFontTx/>
              <a:buChar char="-"/>
            </a:pPr>
            <a:r>
              <a:rPr lang="nl-NL" dirty="0"/>
              <a:t>Financiën</a:t>
            </a:r>
          </a:p>
          <a:p>
            <a:pPr marL="285750" indent="-285750">
              <a:buFontTx/>
              <a:buChar char="-"/>
            </a:pPr>
            <a:r>
              <a:rPr lang="nl-NL" dirty="0"/>
              <a:t>Concept verslag 21 november 2024</a:t>
            </a:r>
          </a:p>
          <a:p>
            <a:pPr marL="285750" indent="-285750">
              <a:buFontTx/>
              <a:buChar char="-"/>
            </a:pPr>
            <a:r>
              <a:rPr lang="nl-NL" dirty="0"/>
              <a:t>Aansturing NP door Wing</a:t>
            </a:r>
          </a:p>
          <a:p>
            <a:pPr marL="285750" indent="-285750">
              <a:buFontTx/>
              <a:buChar char="-"/>
            </a:pPr>
            <a:r>
              <a:rPr lang="nl-NL" dirty="0"/>
              <a:t>Rondvraag/sluiting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ADEA5A3-7520-0C28-1BB1-98B0D653A4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2833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95C20-364F-54BB-FB25-30278BEF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018" y="1234679"/>
            <a:ext cx="8184995" cy="1022195"/>
          </a:xfrm>
        </p:spPr>
        <p:txBody>
          <a:bodyPr/>
          <a:lstStyle/>
          <a:p>
            <a:r>
              <a:rPr lang="nl-NL" dirty="0"/>
              <a:t>Bezuinigingen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E69BAC-0C32-B2A7-E12E-316B00DADD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9018" y="2440661"/>
            <a:ext cx="8185111" cy="3133492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Rijksbijdrage NP per jaar van 6 naar 0,5 miljoen</a:t>
            </a:r>
          </a:p>
          <a:p>
            <a:pPr marL="285750" indent="-285750">
              <a:buFontTx/>
              <a:buChar char="-"/>
            </a:pPr>
            <a:r>
              <a:rPr lang="nl-NL" dirty="0"/>
              <a:t>Bijdrage aan IVN vervalt per 2026</a:t>
            </a:r>
          </a:p>
          <a:p>
            <a:pPr marL="285750" indent="-285750">
              <a:buFontTx/>
              <a:buChar char="-"/>
            </a:pPr>
            <a:r>
              <a:rPr lang="nl-NL" dirty="0"/>
              <a:t>Bijdrage voor NP vervalt per 2027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FC261FE-0686-30E2-E22D-B34161506B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3665DBC-412D-C077-1661-5A9986902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093150"/>
              </p:ext>
            </p:extLst>
          </p:nvPr>
        </p:nvGraphicFramePr>
        <p:xfrm>
          <a:off x="5850193" y="1764928"/>
          <a:ext cx="6216521" cy="41995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388">
                  <a:extLst>
                    <a:ext uri="{9D8B030D-6E8A-4147-A177-3AD203B41FA5}">
                      <a16:colId xmlns:a16="http://schemas.microsoft.com/office/drawing/2014/main" val="1761913907"/>
                    </a:ext>
                  </a:extLst>
                </a:gridCol>
                <a:gridCol w="1361013">
                  <a:extLst>
                    <a:ext uri="{9D8B030D-6E8A-4147-A177-3AD203B41FA5}">
                      <a16:colId xmlns:a16="http://schemas.microsoft.com/office/drawing/2014/main" val="3199607601"/>
                    </a:ext>
                  </a:extLst>
                </a:gridCol>
                <a:gridCol w="974780">
                  <a:extLst>
                    <a:ext uri="{9D8B030D-6E8A-4147-A177-3AD203B41FA5}">
                      <a16:colId xmlns:a16="http://schemas.microsoft.com/office/drawing/2014/main" val="2640793099"/>
                    </a:ext>
                  </a:extLst>
                </a:gridCol>
                <a:gridCol w="974780">
                  <a:extLst>
                    <a:ext uri="{9D8B030D-6E8A-4147-A177-3AD203B41FA5}">
                      <a16:colId xmlns:a16="http://schemas.microsoft.com/office/drawing/2014/main" val="1210141364"/>
                    </a:ext>
                  </a:extLst>
                </a:gridCol>
                <a:gridCol w="974780">
                  <a:extLst>
                    <a:ext uri="{9D8B030D-6E8A-4147-A177-3AD203B41FA5}">
                      <a16:colId xmlns:a16="http://schemas.microsoft.com/office/drawing/2014/main" val="3062909488"/>
                    </a:ext>
                  </a:extLst>
                </a:gridCol>
                <a:gridCol w="974780">
                  <a:extLst>
                    <a:ext uri="{9D8B030D-6E8A-4147-A177-3AD203B41FA5}">
                      <a16:colId xmlns:a16="http://schemas.microsoft.com/office/drawing/2014/main" val="3054337387"/>
                    </a:ext>
                  </a:extLst>
                </a:gridCol>
              </a:tblGrid>
              <a:tr h="599933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jaar</a:t>
                      </a:r>
                      <a:endParaRPr lang="nl-NL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 Rijk IVN</a:t>
                      </a:r>
                      <a:endParaRPr lang="nl-NL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Rijk NP</a:t>
                      </a:r>
                      <a:endParaRPr lang="nl-NL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Provincie</a:t>
                      </a:r>
                      <a:endParaRPr lang="nl-NL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partners</a:t>
                      </a:r>
                      <a:endParaRPr lang="nl-NL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totaal</a:t>
                      </a:r>
                      <a:endParaRPr lang="nl-NL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98503305"/>
                  </a:ext>
                </a:extLst>
              </a:tr>
              <a:tr h="599933"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2023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55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90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117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32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294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6206921"/>
                  </a:ext>
                </a:extLst>
              </a:tr>
              <a:tr h="599933"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2024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55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140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107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32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334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19585773"/>
                  </a:ext>
                </a:extLst>
              </a:tr>
              <a:tr h="599933"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2025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55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149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125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32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361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76358986"/>
                  </a:ext>
                </a:extLst>
              </a:tr>
              <a:tr h="599933"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2026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0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230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125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32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387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61077787"/>
                  </a:ext>
                </a:extLst>
              </a:tr>
              <a:tr h="599933"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2027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0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0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125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32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157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1125649"/>
                  </a:ext>
                </a:extLst>
              </a:tr>
              <a:tr h="599933"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2028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0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0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125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>
                          <a:effectLst/>
                        </a:rPr>
                        <a:t>32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157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9323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77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buitenshuis, wolk, hemel, strand&#10;&#10;Door AI gegenereerde inhoud is mogelijk onjuist.">
            <a:extLst>
              <a:ext uri="{FF2B5EF4-FFF2-40B4-BE49-F238E27FC236}">
                <a16:creationId xmlns:a16="http://schemas.microsoft.com/office/drawing/2014/main" id="{C2F6B624-DCEB-755B-4EEC-D9C6E264A9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42" r="242"/>
          <a:stretch>
            <a:fillRect/>
          </a:stretch>
        </p:blipFill>
        <p:spPr>
          <a:xfrm>
            <a:off x="-487" y="1371386"/>
            <a:ext cx="12192000" cy="54864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984EF60-EE5E-1407-C34A-21D2256F0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847" y="1938698"/>
            <a:ext cx="9092701" cy="735191"/>
          </a:xfrm>
        </p:spPr>
        <p:txBody>
          <a:bodyPr/>
          <a:lstStyle/>
          <a:p>
            <a:r>
              <a:rPr lang="nl-NL" sz="5400" dirty="0"/>
              <a:t>Communicatie en Educatie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0DE993B6-2BD6-F6A4-E641-969DF0708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B5B653A-061E-793B-D284-190665B4AE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0310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2B0BA1-3471-6DED-ACDF-E7510BE50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Ambitieplan Communicatie &amp; Educatie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7E24D7-44D5-3950-7DD6-AE418C6F4A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We werken integraal samen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Vergroten van de zichtbaarheid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Educatie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 err="1"/>
              <a:t>Governance</a:t>
            </a:r>
            <a:endParaRPr lang="nl-NL" sz="2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DF58C31-9031-880F-E7E2-4220B4966B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531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2CB6E-4B0B-2DFB-0B25-8ADF24DD9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" name="Tijdelijke aanduiding voor inhoud 12" descr="Afbeelding met tekst, logo, symbool, Lettertype&#10;&#10;Door AI gegenereerde inhoud is mogelijk onjuist.">
            <a:extLst>
              <a:ext uri="{FF2B5EF4-FFF2-40B4-BE49-F238E27FC236}">
                <a16:creationId xmlns:a16="http://schemas.microsoft.com/office/drawing/2014/main" id="{AEBADA13-BE35-2AED-AAEF-6B374B529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5263647"/>
            <a:ext cx="4516581" cy="1335056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DA3401D-132A-A34D-5F54-A0CBC3E42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63" y="1386347"/>
            <a:ext cx="4355952" cy="530084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2568E5E-D082-275F-8CDC-6E5FB84B3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568" y="3235299"/>
            <a:ext cx="5078916" cy="1853804"/>
          </a:xfrm>
          <a:prstGeom prst="rect">
            <a:avLst/>
          </a:prstGeom>
        </p:spPr>
      </p:pic>
      <p:pic>
        <p:nvPicPr>
          <p:cNvPr id="3" name="Tijdelijke aanduiding voor inhoud 12" descr="Afbeelding met tekst, logo, symbool, Lettertype&#10;&#10;Door AI gegenereerde inhoud is mogelijk onjuist.">
            <a:extLst>
              <a:ext uri="{FF2B5EF4-FFF2-40B4-BE49-F238E27FC236}">
                <a16:creationId xmlns:a16="http://schemas.microsoft.com/office/drawing/2014/main" id="{6DB03941-9460-3ED5-3CCE-1A6443A55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5416047"/>
            <a:ext cx="4516581" cy="1335056"/>
          </a:xfrm>
        </p:spPr>
      </p:pic>
      <p:pic>
        <p:nvPicPr>
          <p:cNvPr id="4" name="Tijdelijke aanduiding voor inhoud 12" descr="Afbeelding met tekst, logo, symbool, Lettertype">
            <a:extLst>
              <a:ext uri="{FF2B5EF4-FFF2-40B4-BE49-F238E27FC236}">
                <a16:creationId xmlns:a16="http://schemas.microsoft.com/office/drawing/2014/main" id="{D1293AB4-B455-F080-A95E-2098F5A50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5568447"/>
            <a:ext cx="4516581" cy="1335056"/>
          </a:xfr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C1DF4E4-73A3-1A0C-B1B2-5F66761F6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024" y="1386347"/>
            <a:ext cx="5150460" cy="171514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DCDD474-ECF5-88E9-BB91-DB4501FCB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200" y="5198084"/>
            <a:ext cx="451752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49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64BE7-724E-C102-6CDE-7E8A7838DB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2D817D4-1682-262D-4A05-19CFC6E28B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E638D74-D980-4DD9-C002-6C81E3E57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14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DFB1A-2AB9-3683-CBD1-42B2FEAEF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611A92-EE1A-9F99-5EFF-98C759E1B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2A3B31B-725B-B17B-01A2-02EA325FF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8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leding, Sportshirt, T-shirt, honkbalpet&#10;&#10;Door AI gegenereerde inhoud is mogelijk onjuist.">
            <a:extLst>
              <a:ext uri="{FF2B5EF4-FFF2-40B4-BE49-F238E27FC236}">
                <a16:creationId xmlns:a16="http://schemas.microsoft.com/office/drawing/2014/main" id="{AEFEA352-1BC0-1CDD-CDE1-348FD7B6E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67" y="1740310"/>
            <a:ext cx="8514127" cy="475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039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rgbClr val="005C38"/>
      </a:dk1>
      <a:lt1>
        <a:srgbClr val="FFFFFF"/>
      </a:lt1>
      <a:dk2>
        <a:srgbClr val="005B39"/>
      </a:dk2>
      <a:lt2>
        <a:srgbClr val="E8E8E8"/>
      </a:lt2>
      <a:accent1>
        <a:srgbClr val="EF7B45"/>
      </a:accent1>
      <a:accent2>
        <a:srgbClr val="52B2CF"/>
      </a:accent2>
      <a:accent3>
        <a:srgbClr val="09A682"/>
      </a:accent3>
      <a:accent4>
        <a:srgbClr val="864C3E"/>
      </a:accent4>
      <a:accent5>
        <a:srgbClr val="A02B93"/>
      </a:accent5>
      <a:accent6>
        <a:srgbClr val="4EA72E"/>
      </a:accent6>
      <a:hlink>
        <a:srgbClr val="52B2CF"/>
      </a:hlink>
      <a:folHlink>
        <a:srgbClr val="52B2C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379</Words>
  <Application>Microsoft Office PowerPoint</Application>
  <PresentationFormat>Breedbeeld</PresentationFormat>
  <Paragraphs>105</Paragraphs>
  <Slides>18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Aptos</vt:lpstr>
      <vt:lpstr>Arial</vt:lpstr>
      <vt:lpstr>Wingdings</vt:lpstr>
      <vt:lpstr>Kantoorthema</vt:lpstr>
      <vt:lpstr>Overleg Orgaan Vergadering 22 mei 2025</vt:lpstr>
      <vt:lpstr>Agenda</vt:lpstr>
      <vt:lpstr>Bezuinigingen</vt:lpstr>
      <vt:lpstr>Communicatie en Educatie</vt:lpstr>
      <vt:lpstr>Ambitieplan Communicatie &amp; Educatie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Jaarverslag 2024 en Jaarplan 2025</vt:lpstr>
      <vt:lpstr>PowerPoint-presentatie</vt:lpstr>
      <vt:lpstr>PowerPoint-presentatie</vt:lpstr>
      <vt:lpstr>Financiën NP</vt:lpstr>
      <vt:lpstr>Voorstel extra inzet in 2025 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Brenda Busstra</dc:creator>
  <cp:lastModifiedBy>Josien Stringer</cp:lastModifiedBy>
  <cp:revision>46</cp:revision>
  <dcterms:created xsi:type="dcterms:W3CDTF">2025-01-16T09:43:14Z</dcterms:created>
  <dcterms:modified xsi:type="dcterms:W3CDTF">2025-05-22T17:41:37Z</dcterms:modified>
</cp:coreProperties>
</file>